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6" name="Shape 3076"/>
        <p:cNvGrpSpPr/>
        <p:nvPr/>
      </p:nvGrpSpPr>
      <p:grpSpPr>
        <a:xfrm>
          <a:off x="0" y="0"/>
          <a:ext cx="0" cy="0"/>
          <a:chOff x="0" y="0"/>
          <a:chExt cx="0" cy="0"/>
        </a:xfrm>
      </p:grpSpPr>
      <p:sp>
        <p:nvSpPr>
          <p:cNvPr id="3077" name="Google Shape;3077;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8" name="Google Shape;3078;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8" name="Google Shape;3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129" name="Google Shape;3129;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1" name="Google Shape;3231;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32" name="Google Shape;3232;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0" name="Google Shape;3240;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241" name="Google Shape;3241;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0" name="Google Shape;31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156" name="Google Shape;31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64" name="Google Shape;3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75" name="Google Shape;31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86" name="Google Shape;3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96" name="Google Shape;31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0" name="Google Shape;3210;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11" name="Google Shape;3211;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5" name="Shape 3085"/>
        <p:cNvGrpSpPr/>
        <p:nvPr/>
      </p:nvGrpSpPr>
      <p:grpSpPr>
        <a:xfrm>
          <a:off x="0" y="0"/>
          <a:ext cx="0" cy="0"/>
          <a:chOff x="0" y="0"/>
          <a:chExt cx="0" cy="0"/>
        </a:xfrm>
      </p:grpSpPr>
      <p:sp>
        <p:nvSpPr>
          <p:cNvPr id="3086" name="Google Shape;3086;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7" name="Google Shape;3087;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088" name="Google Shape;3088;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9" name="Google Shape;3089;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90" name="Google Shape;3090;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1" name="Shape 3121"/>
        <p:cNvGrpSpPr/>
        <p:nvPr/>
      </p:nvGrpSpPr>
      <p:grpSpPr>
        <a:xfrm>
          <a:off x="0" y="0"/>
          <a:ext cx="0" cy="0"/>
          <a:chOff x="0" y="0"/>
          <a:chExt cx="0" cy="0"/>
        </a:xfrm>
      </p:grpSpPr>
      <p:sp>
        <p:nvSpPr>
          <p:cNvPr id="3122" name="Google Shape;312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23" name="Shape 3123"/>
        <p:cNvGrpSpPr/>
        <p:nvPr/>
      </p:nvGrpSpPr>
      <p:grpSpPr>
        <a:xfrm>
          <a:off x="0" y="0"/>
          <a:ext cx="0" cy="0"/>
          <a:chOff x="0" y="0"/>
          <a:chExt cx="0" cy="0"/>
        </a:xfrm>
      </p:grpSpPr>
      <p:sp>
        <p:nvSpPr>
          <p:cNvPr id="3124" name="Google Shape;3124;p12"/>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25" name="Google Shape;3125;p12"/>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1" name="Shape 3091"/>
        <p:cNvGrpSpPr/>
        <p:nvPr/>
      </p:nvGrpSpPr>
      <p:grpSpPr>
        <a:xfrm>
          <a:off x="0" y="0"/>
          <a:ext cx="0" cy="0"/>
          <a:chOff x="0" y="0"/>
          <a:chExt cx="0" cy="0"/>
        </a:xfrm>
      </p:grpSpPr>
      <p:sp>
        <p:nvSpPr>
          <p:cNvPr id="3092" name="Google Shape;309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3" name="Shape 3093"/>
        <p:cNvGrpSpPr/>
        <p:nvPr/>
      </p:nvGrpSpPr>
      <p:grpSpPr>
        <a:xfrm>
          <a:off x="0" y="0"/>
          <a:ext cx="0" cy="0"/>
          <a:chOff x="0" y="0"/>
          <a:chExt cx="0" cy="0"/>
        </a:xfrm>
      </p:grpSpPr>
      <p:sp>
        <p:nvSpPr>
          <p:cNvPr id="3094" name="Google Shape;309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095" name="Google Shape;309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96" name="Shape 3096"/>
        <p:cNvGrpSpPr/>
        <p:nvPr/>
      </p:nvGrpSpPr>
      <p:grpSpPr>
        <a:xfrm>
          <a:off x="0" y="0"/>
          <a:ext cx="0" cy="0"/>
          <a:chOff x="0" y="0"/>
          <a:chExt cx="0" cy="0"/>
        </a:xfrm>
      </p:grpSpPr>
      <p:sp>
        <p:nvSpPr>
          <p:cNvPr id="3097" name="Google Shape;3097;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098" name="Google Shape;3098;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99" name="Google Shape;309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00" name="Shape 3100"/>
        <p:cNvGrpSpPr/>
        <p:nvPr/>
      </p:nvGrpSpPr>
      <p:grpSpPr>
        <a:xfrm>
          <a:off x="0" y="0"/>
          <a:ext cx="0" cy="0"/>
          <a:chOff x="0" y="0"/>
          <a:chExt cx="0" cy="0"/>
        </a:xfrm>
      </p:grpSpPr>
      <p:sp>
        <p:nvSpPr>
          <p:cNvPr id="3101" name="Google Shape;310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02" name="Google Shape;3102;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3" name="Google Shape;3103;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4" name="Google Shape;310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105" name="Shape 3105"/>
        <p:cNvGrpSpPr/>
        <p:nvPr/>
      </p:nvGrpSpPr>
      <p:grpSpPr>
        <a:xfrm>
          <a:off x="0" y="0"/>
          <a:ext cx="0" cy="0"/>
          <a:chOff x="0" y="0"/>
          <a:chExt cx="0" cy="0"/>
        </a:xfrm>
      </p:grpSpPr>
      <p:sp>
        <p:nvSpPr>
          <p:cNvPr id="3106" name="Google Shape;3106;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07" name="Google Shape;3107;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8" name="Google Shape;310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09" name="Shape 3109"/>
        <p:cNvGrpSpPr/>
        <p:nvPr/>
      </p:nvGrpSpPr>
      <p:grpSpPr>
        <a:xfrm>
          <a:off x="0" y="0"/>
          <a:ext cx="0" cy="0"/>
          <a:chOff x="0" y="0"/>
          <a:chExt cx="0" cy="0"/>
        </a:xfrm>
      </p:grpSpPr>
      <p:sp>
        <p:nvSpPr>
          <p:cNvPr id="3110" name="Google Shape;3110;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111" name="Google Shape;31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12" name="Shape 3112"/>
        <p:cNvGrpSpPr/>
        <p:nvPr/>
      </p:nvGrpSpPr>
      <p:grpSpPr>
        <a:xfrm>
          <a:off x="0" y="0"/>
          <a:ext cx="0" cy="0"/>
          <a:chOff x="0" y="0"/>
          <a:chExt cx="0" cy="0"/>
        </a:xfrm>
      </p:grpSpPr>
      <p:sp>
        <p:nvSpPr>
          <p:cNvPr id="3113" name="Google Shape;311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115" name="Google Shape;3115;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116" name="Google Shape;3116;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17" name="Google Shape;31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8" name="Shape 3118"/>
        <p:cNvGrpSpPr/>
        <p:nvPr/>
      </p:nvGrpSpPr>
      <p:grpSpPr>
        <a:xfrm>
          <a:off x="0" y="0"/>
          <a:ext cx="0" cy="0"/>
          <a:chOff x="0" y="0"/>
          <a:chExt cx="0" cy="0"/>
        </a:xfrm>
      </p:grpSpPr>
      <p:sp>
        <p:nvSpPr>
          <p:cNvPr id="3119" name="Google Shape;3119;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120" name="Google Shape;312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9"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Face Emotion and Age Detection</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grpSp>
        <p:nvGrpSpPr>
          <p:cNvPr id="3247" name="Google Shape;3247;p1"/>
          <p:cNvGrpSpPr/>
          <p:nvPr/>
        </p:nvGrpSpPr>
        <p:grpSpPr>
          <a:xfrm>
            <a:off x="-35560" y="-5989"/>
            <a:ext cx="9215100" cy="5231642"/>
            <a:chOff x="-13523" y="-66567"/>
            <a:chExt cx="9215100" cy="5231642"/>
          </a:xfrm>
        </p:grpSpPr>
        <p:pic>
          <p:nvPicPr>
            <p:cNvPr descr="A blue circle with icons and circles&#10;&#10;Description automatically generated with medium confidence" id="3248" name="Google Shape;3248;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249" name="Google Shape;3249;p1"/>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50" name="Google Shape;3250;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251" name="Google Shape;3251;p1"/>
          <p:cNvGrpSpPr/>
          <p:nvPr/>
        </p:nvGrpSpPr>
        <p:grpSpPr>
          <a:xfrm>
            <a:off x="1548292" y="982176"/>
            <a:ext cx="6047411" cy="600907"/>
            <a:chOff x="1567263" y="1495382"/>
            <a:chExt cx="6047411" cy="600907"/>
          </a:xfrm>
        </p:grpSpPr>
        <p:pic>
          <p:nvPicPr>
            <p:cNvPr descr="A close up of a sign&#10;&#10;Description automatically generated" id="3252" name="Google Shape;3252;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253" name="Google Shape;3253;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254" name="Google Shape;3254;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255" name="Google Shape;3255;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256" name="Google Shape;3256;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257" name="Google Shape;3257;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258" name="Google Shape;3258;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259" name="Google Shape;3259;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260" name="Google Shape;3260;p1"/>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Voting Web Application Using Django Framework</a:t>
            </a:r>
            <a:endParaRPr b="1" i="0" sz="2000" u="none" cap="none" strike="noStrike">
              <a:solidFill>
                <a:srgbClr val="F2F2F2"/>
              </a:solidFill>
              <a:latin typeface="Arial"/>
              <a:ea typeface="Arial"/>
              <a:cs typeface="Arial"/>
              <a:sym typeface="Arial"/>
            </a:endParaRPr>
          </a:p>
        </p:txBody>
      </p:sp>
      <p:sp>
        <p:nvSpPr>
          <p:cNvPr id="3261" name="Google Shape;3261;p1"/>
          <p:cNvSpPr txBox="1"/>
          <p:nvPr/>
        </p:nvSpPr>
        <p:spPr>
          <a:xfrm>
            <a:off x="1199820" y="4211595"/>
            <a:ext cx="44646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Name</a:t>
            </a:r>
            <a:r>
              <a:rPr lang="en-US" sz="1100">
                <a:solidFill>
                  <a:schemeClr val="lt1"/>
                </a:solidFill>
              </a:rPr>
              <a:t>: LATHISH .J</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NM Id: 922221104027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College Name : Theni Kammavar Sangam College of Technology</a:t>
            </a:r>
            <a:endParaRPr b="0" i="0" sz="1100" u="none" cap="none" strike="noStrike">
              <a:solidFill>
                <a:schemeClr val="lt1"/>
              </a:solidFill>
              <a:latin typeface="Arial"/>
              <a:ea typeface="Arial"/>
              <a:cs typeface="Arial"/>
              <a:sym typeface="Arial"/>
            </a:endParaRPr>
          </a:p>
        </p:txBody>
      </p:sp>
      <p:cxnSp>
        <p:nvCxnSpPr>
          <p:cNvPr id="3262" name="Google Shape;3262;p1"/>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263" name="Google Shape;3263;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22"/>
          <p:cNvSpPr txBox="1"/>
          <p:nvPr>
            <p:ph type="title"/>
          </p:nvPr>
        </p:nvSpPr>
        <p:spPr>
          <a:xfrm>
            <a:off x="-2286000" y="445024"/>
            <a:ext cx="787800" cy="16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21" name="Google Shape;3221;p22"/>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22" name="Google Shape;3222;p2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23"/>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28" name="Google Shape;3228;p2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24"/>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235" name="Google Shape;3235;p24"/>
          <p:cNvSpPr txBox="1"/>
          <p:nvPr/>
        </p:nvSpPr>
        <p:spPr>
          <a:xfrm>
            <a:off x="185737" y="1061211"/>
            <a:ext cx="4386300" cy="37242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In summary, developing a voting web application using the Django framework offers a streamlined and efficient approach to creating a secure, interactive, and user-friendly platform.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With its scalability, flexibility, and accessibility, a Django-based voting web application stands as a versatile solution for facilitating democratic participation and engagement in various settings.</a:t>
            </a:r>
            <a:endParaRPr/>
          </a:p>
        </p:txBody>
      </p:sp>
      <p:pic>
        <p:nvPicPr>
          <p:cNvPr descr="A pen and papers with check marks&#10;&#10;Description automatically generated" id="3236" name="Google Shape;3236;p24"/>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237" name="Google Shape;3237;p24"/>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25"/>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
        <p:nvSpPr>
          <p:cNvPr id="3244" name="Google Shape;3244;p25"/>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14"/>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
        <p:nvSpPr>
          <p:cNvPr id="3153" name="Google Shape;3153;p14"/>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15"/>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159" name="Google Shape;3159;p15"/>
          <p:cNvSpPr txBox="1"/>
          <p:nvPr>
            <p:ph idx="1" type="body"/>
          </p:nvPr>
        </p:nvSpPr>
        <p:spPr>
          <a:xfrm>
            <a:off x="126468" y="1054419"/>
            <a:ext cx="4594500" cy="17748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Aims&amp;Objective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Result</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p:txBody>
      </p:sp>
      <p:pic>
        <p:nvPicPr>
          <p:cNvPr id="3160" name="Google Shape;3160;p15"/>
          <p:cNvPicPr preferRelativeResize="0"/>
          <p:nvPr/>
        </p:nvPicPr>
        <p:blipFill rotWithShape="1">
          <a:blip r:embed="rId3">
            <a:alphaModFix/>
          </a:blip>
          <a:srcRect b="14096" l="6270" r="3379" t="0"/>
          <a:stretch/>
        </p:blipFill>
        <p:spPr>
          <a:xfrm>
            <a:off x="4662791" y="832098"/>
            <a:ext cx="3955915" cy="3597229"/>
          </a:xfrm>
          <a:prstGeom prst="rect">
            <a:avLst/>
          </a:prstGeom>
          <a:solidFill>
            <a:schemeClr val="accent1"/>
          </a:solidFill>
          <a:ln>
            <a:noFill/>
          </a:ln>
        </p:spPr>
      </p:pic>
      <p:sp>
        <p:nvSpPr>
          <p:cNvPr id="3161" name="Google Shape;3161;p15"/>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sp>
        <p:nvSpPr>
          <p:cNvPr id="3166" name="Google Shape;3166;p16"/>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7" name="Google Shape;3167;p16"/>
          <p:cNvSpPr txBox="1"/>
          <p:nvPr/>
        </p:nvSpPr>
        <p:spPr>
          <a:xfrm>
            <a:off x="134935" y="1059838"/>
            <a:ext cx="4437000" cy="1815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D0D0D"/>
                </a:solidFill>
                <a:highlight>
                  <a:srgbClr val="FFFFFF"/>
                </a:highlight>
                <a:latin typeface="Arial"/>
                <a:ea typeface="Arial"/>
                <a:cs typeface="Arial"/>
                <a:sym typeface="Arial"/>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b="0" i="0" sz="1400" u="none" cap="none" strike="noStrike">
              <a:solidFill>
                <a:srgbClr val="000000"/>
              </a:solidFill>
              <a:latin typeface="Arial"/>
              <a:ea typeface="Arial"/>
              <a:cs typeface="Arial"/>
              <a:sym typeface="Arial"/>
            </a:endParaRPr>
          </a:p>
        </p:txBody>
      </p:sp>
      <p:sp>
        <p:nvSpPr>
          <p:cNvPr id="3168" name="Google Shape;3168;p16"/>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169" name="Google Shape;3169;p16"/>
          <p:cNvGrpSpPr/>
          <p:nvPr/>
        </p:nvGrpSpPr>
        <p:grpSpPr>
          <a:xfrm>
            <a:off x="4879857" y="950917"/>
            <a:ext cx="3986765" cy="3986765"/>
            <a:chOff x="5001834" y="864388"/>
            <a:chExt cx="3986765" cy="3986765"/>
          </a:xfrm>
        </p:grpSpPr>
        <p:pic>
          <p:nvPicPr>
            <p:cNvPr descr="A screenshot of a device&#10;&#10;Description automatically generated" id="3170" name="Google Shape;3170;p16"/>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171" name="Google Shape;3171;p16"/>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
        <p:nvSpPr>
          <p:cNvPr id="3172" name="Google Shape;3172;p16"/>
          <p:cNvSpPr txBox="1"/>
          <p:nvPr/>
        </p:nvSpPr>
        <p:spPr>
          <a:xfrm>
            <a:off x="134935" y="113152"/>
            <a:ext cx="4830000" cy="31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8" name="Google Shape;3178;p17"/>
          <p:cNvSpPr txBox="1"/>
          <p:nvPr/>
        </p:nvSpPr>
        <p:spPr>
          <a:xfrm>
            <a:off x="134935" y="1059838"/>
            <a:ext cx="4437000" cy="19185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400"/>
              <a:buFont typeface="Arial"/>
              <a:buChar char="•"/>
            </a:pPr>
            <a:r>
              <a:rPr b="0" i="0" lang="en-US" sz="1400" u="none" cap="none" strike="noStrike">
                <a:solidFill>
                  <a:srgbClr val="0D0D0D"/>
                </a:solidFill>
                <a:highlight>
                  <a:srgbClr val="FFFFFF"/>
                </a:highlight>
                <a:latin typeface="Arial"/>
                <a:ea typeface="Arial"/>
                <a:cs typeface="Arial"/>
                <a:sym typeface="Arial"/>
              </a:rPr>
              <a:t>The objective of this project is to create a secure, user-friendly, and scalable web application that facilitates various types of voting processes, such as elections, surveys, and polls. </a:t>
            </a:r>
            <a:endParaRPr/>
          </a:p>
          <a:p>
            <a:pPr indent="-173736" lvl="0" marL="173736" marR="0" rtl="0" algn="just">
              <a:lnSpc>
                <a:spcPct val="100000"/>
              </a:lnSpc>
              <a:spcBef>
                <a:spcPts val="800"/>
              </a:spcBef>
              <a:spcAft>
                <a:spcPts val="0"/>
              </a:spcAft>
              <a:buClr>
                <a:srgbClr val="213163"/>
              </a:buClr>
              <a:buSzPts val="1400"/>
              <a:buFont typeface="Arial"/>
              <a:buChar char="•"/>
            </a:pPr>
            <a:r>
              <a:rPr b="0" i="0" lang="en-US" sz="1400" u="none" cap="none" strike="noStrike">
                <a:solidFill>
                  <a:srgbClr val="0D0D0D"/>
                </a:solidFill>
                <a:highlight>
                  <a:srgbClr val="FFFFFF"/>
                </a:highlight>
                <a:latin typeface="Arial"/>
                <a:ea typeface="Arial"/>
                <a:cs typeface="Arial"/>
                <a:sym typeface="Arial"/>
              </a:rPr>
              <a:t>The application should provide an intuitive interface for both voters and administrators while ensuring the integrity and confidentiality of the voting process.</a:t>
            </a: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179" name="Google Shape;3179;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180" name="Google Shape;3180;p17"/>
          <p:cNvGrpSpPr/>
          <p:nvPr/>
        </p:nvGrpSpPr>
        <p:grpSpPr>
          <a:xfrm>
            <a:off x="4914745" y="1006278"/>
            <a:ext cx="3773969" cy="3130768"/>
            <a:chOff x="4578211" y="760307"/>
            <a:chExt cx="4510002" cy="3741357"/>
          </a:xfrm>
        </p:grpSpPr>
        <p:pic>
          <p:nvPicPr>
            <p:cNvPr descr="A purple question mark with gears&#10;&#10;Description automatically generated" id="3181" name="Google Shape;3181;p17"/>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182" name="Google Shape;3182;p17"/>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
        <p:nvSpPr>
          <p:cNvPr id="3183" name="Google Shape;3183;p17"/>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9" name="Google Shape;3189;p18"/>
          <p:cNvSpPr txBox="1"/>
          <p:nvPr/>
        </p:nvSpPr>
        <p:spPr>
          <a:xfrm>
            <a:off x="134936" y="1059838"/>
            <a:ext cx="8535600" cy="13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Aim: </a:t>
            </a:r>
            <a:r>
              <a:rPr b="0" i="0" lang="en-US" sz="1400" u="none" cap="none" strike="noStrike">
                <a:solidFill>
                  <a:schemeClr val="dk1"/>
                </a:solidFill>
                <a:latin typeface="Arial"/>
                <a:ea typeface="Arial"/>
                <a:cs typeface="Arial"/>
                <a:sym typeface="Arial"/>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unauthorised access and keep the voting process secure. Users will be able to interact and engage with the app through features such as commenting and sharing, providing an interactive voting experience.</a:t>
            </a:r>
            <a:endParaRPr b="0" i="0" sz="1400" u="none" cap="none" strike="noStrike">
              <a:solidFill>
                <a:srgbClr val="000000"/>
              </a:solidFill>
              <a:latin typeface="Arial"/>
              <a:ea typeface="Arial"/>
              <a:cs typeface="Arial"/>
              <a:sym typeface="Arial"/>
            </a:endParaRPr>
          </a:p>
        </p:txBody>
      </p:sp>
      <p:sp>
        <p:nvSpPr>
          <p:cNvPr id="3190" name="Google Shape;3190;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191" name="Google Shape;3191;p18"/>
          <p:cNvPicPr preferRelativeResize="0"/>
          <p:nvPr/>
        </p:nvPicPr>
        <p:blipFill rotWithShape="1">
          <a:blip r:embed="rId3">
            <a:alphaModFix/>
          </a:blip>
          <a:srcRect b="8879" l="7518" r="9864" t="10397"/>
          <a:stretch/>
        </p:blipFill>
        <p:spPr>
          <a:xfrm>
            <a:off x="3114675" y="2747206"/>
            <a:ext cx="2136758" cy="2087777"/>
          </a:xfrm>
          <a:prstGeom prst="rect">
            <a:avLst/>
          </a:prstGeom>
          <a:noFill/>
          <a:ln>
            <a:noFill/>
          </a:ln>
        </p:spPr>
      </p:pic>
      <p:sp>
        <p:nvSpPr>
          <p:cNvPr id="3192" name="Google Shape;3192;p18"/>
          <p:cNvSpPr/>
          <p:nvPr/>
        </p:nvSpPr>
        <p:spPr>
          <a:xfrm>
            <a:off x="0" y="0"/>
            <a:ext cx="31146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rgbClr val="000000"/>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193" name="Google Shape;3193;p18"/>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9" name="Google Shape;3199;p19"/>
          <p:cNvSpPr txBox="1"/>
          <p:nvPr/>
        </p:nvSpPr>
        <p:spPr>
          <a:xfrm>
            <a:off x="134935" y="1059838"/>
            <a:ext cx="8650800" cy="2970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User Authentication and Management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user registration, login, and logout functionalities.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password encryption and secure authentication mechanisms.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Allow users to update their profiles and reset passwords if forgotten.</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Voting System Functionality</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Enable users to view a list of available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the ability for users to cast their votes for different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each user can only vote once per topic.</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Provide real-time updates of voting results to users.</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Administration Panel</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Create an administrative interface for managing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Allow administrators to add, edit, and delete voting topics and options.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user management features for administrators to manage user accounts and permissions.</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Security Measures</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measures to prevent fraudulent voting, such as CAPTCHA or IP restrictions.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user authentication and data transmission are secure using HTTPS.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Protect against common security vulnerabilities like SQL injection and cross-site scripting (XSS) attacks.</a:t>
            </a:r>
            <a:endParaRPr/>
          </a:p>
        </p:txBody>
      </p:sp>
      <p:sp>
        <p:nvSpPr>
          <p:cNvPr id="3200" name="Google Shape;3200;p19"/>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
        <p:nvSpPr>
          <p:cNvPr id="3201" name="Google Shape;3201;p19"/>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20"/>
          <p:cNvSpPr txBox="1"/>
          <p:nvPr/>
        </p:nvSpPr>
        <p:spPr>
          <a:xfrm>
            <a:off x="77821" y="735535"/>
            <a:ext cx="6277500" cy="3477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User Interaction and Engagement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Enable users to comment on voting topics and engage in discussions.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Implement features like upvoting or downvoting comments to encourage participation.</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Provide social sharing options to allow users to share voting topics on social media platforms.</a:t>
            </a:r>
            <a:endParaRPr/>
          </a:p>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Accessibility and Responsiveness</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Design the application to be accessible to users with disabilities, following WCAG guidelines.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Ensure that the user interface is responsive and compatible with various devices and screen sizes.</a:t>
            </a:r>
            <a:endParaRPr/>
          </a:p>
          <a:p>
            <a:pPr indent="-285750" lvl="0" marL="28575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D0D0D"/>
                </a:solidFill>
                <a:highlight>
                  <a:srgbClr val="FFFFFF"/>
                </a:highlight>
                <a:latin typeface="Arial"/>
                <a:ea typeface="Arial"/>
                <a:cs typeface="Arial"/>
                <a:sym typeface="Arial"/>
              </a:rPr>
              <a:t>Testing and Quality Assurance</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Write unit tests to ensure the functionality of different components, including user authentication and voting features.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Conduct integration tests to verify the interaction between different modules and components.</a:t>
            </a:r>
            <a:endParaRPr/>
          </a:p>
          <a:p>
            <a:pPr indent="-285750" lvl="1" marL="7429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D0D0D"/>
                </a:solidFill>
                <a:highlight>
                  <a:srgbClr val="FFFFFF"/>
                </a:highlight>
                <a:latin typeface="Arial"/>
                <a:ea typeface="Arial"/>
                <a:cs typeface="Arial"/>
                <a:sym typeface="Arial"/>
              </a:rPr>
              <a:t>Perform usability testing to ensure that the application meets the needs of its target users.</a:t>
            </a:r>
            <a:endParaRPr/>
          </a:p>
          <a:p>
            <a:pPr indent="-285750" lvl="0" marL="285750" marR="0" rtl="0" algn="l">
              <a:lnSpc>
                <a:spcPct val="100000"/>
              </a:lnSpc>
              <a:spcBef>
                <a:spcPts val="0"/>
              </a:spcBef>
              <a:spcAft>
                <a:spcPts val="0"/>
              </a:spcAft>
              <a:buClr>
                <a:srgbClr val="000000"/>
              </a:buClr>
              <a:buSzPts val="1100"/>
              <a:buFont typeface="Noto Sans Symbols"/>
              <a:buChar char="▪"/>
            </a:pPr>
            <a:r>
              <a:rPr b="1" i="0" lang="en-US" sz="1100" u="none" cap="none" strike="noStrike">
                <a:solidFill>
                  <a:srgbClr val="0D0D0D"/>
                </a:solidFill>
                <a:highlight>
                  <a:srgbClr val="FFFFFF"/>
                </a:highlight>
                <a:latin typeface="Arial"/>
                <a:ea typeface="Arial"/>
                <a:cs typeface="Arial"/>
                <a:sym typeface="Arial"/>
              </a:rPr>
              <a:t>Documentation and Support</a:t>
            </a:r>
            <a:r>
              <a:rPr b="0" i="0" lang="en-US" sz="1100" u="none" cap="none" strike="noStrike">
                <a:solidFill>
                  <a:srgbClr val="0D0D0D"/>
                </a:solidFill>
                <a:highlight>
                  <a:srgbClr val="FFFFFF"/>
                </a:highlight>
                <a:latin typeface="Arial"/>
                <a:ea typeface="Arial"/>
                <a:cs typeface="Arial"/>
                <a:sym typeface="Arial"/>
              </a:rPr>
              <a:t>:</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Provide comprehensive documentation for users and administrators on how to use the application.</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Include a FAQ section to address common questions and issues.</a:t>
            </a:r>
            <a:endParaRPr/>
          </a:p>
          <a:p>
            <a:pPr indent="-285750" lvl="1" marL="742950" marR="0" rtl="0" algn="l">
              <a:lnSpc>
                <a:spcPct val="100000"/>
              </a:lnSpc>
              <a:spcBef>
                <a:spcPts val="0"/>
              </a:spcBef>
              <a:spcAft>
                <a:spcPts val="0"/>
              </a:spcAft>
              <a:buClr>
                <a:srgbClr val="000000"/>
              </a:buClr>
              <a:buSzPts val="1100"/>
              <a:buFont typeface="Noto Sans Symbols"/>
              <a:buChar char="▪"/>
            </a:pPr>
            <a:r>
              <a:rPr b="0" i="0" lang="en-US" sz="1100" u="none" cap="none" strike="noStrike">
                <a:solidFill>
                  <a:srgbClr val="0D0D0D"/>
                </a:solidFill>
                <a:highlight>
                  <a:srgbClr val="FFFFFF"/>
                </a:highlight>
                <a:latin typeface="Arial"/>
                <a:ea typeface="Arial"/>
                <a:cs typeface="Arial"/>
                <a:sym typeface="Arial"/>
              </a:rPr>
              <a:t>Offer user support through email or a dedicated support system to assist users with any problems they encounter.</a:t>
            </a:r>
            <a:endParaRPr/>
          </a:p>
        </p:txBody>
      </p:sp>
      <p:sp>
        <p:nvSpPr>
          <p:cNvPr id="3207" name="Google Shape;3207;p20"/>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Result</a:t>
            </a:r>
            <a:endParaRPr/>
          </a:p>
        </p:txBody>
      </p:sp>
      <p:sp>
        <p:nvSpPr>
          <p:cNvPr id="3214" name="Google Shape;3214;p21"/>
          <p:cNvSpPr txBox="1"/>
          <p:nvPr/>
        </p:nvSpPr>
        <p:spPr>
          <a:xfrm>
            <a:off x="77821" y="90793"/>
            <a:ext cx="449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highlight>
                  <a:srgbClr val="213163"/>
                </a:highlight>
                <a:latin typeface="Arial"/>
                <a:ea typeface="Arial"/>
                <a:cs typeface="Arial"/>
                <a:sym typeface="Arial"/>
              </a:rPr>
              <a:t>Voting Web Application Using Django Framework </a:t>
            </a:r>
            <a:endParaRPr b="0" i="0" sz="1400" u="none" cap="none" strike="noStrike">
              <a:solidFill>
                <a:schemeClr val="lt1"/>
              </a:solidFill>
              <a:highlight>
                <a:srgbClr val="213163"/>
              </a:highlight>
              <a:latin typeface="Arial"/>
              <a:ea typeface="Arial"/>
              <a:cs typeface="Arial"/>
              <a:sym typeface="Arial"/>
            </a:endParaRPr>
          </a:p>
        </p:txBody>
      </p:sp>
      <p:pic>
        <p:nvPicPr>
          <p:cNvPr id="3215" name="Google Shape;3215;p21"/>
          <p:cNvPicPr preferRelativeResize="0"/>
          <p:nvPr/>
        </p:nvPicPr>
        <p:blipFill rotWithShape="1">
          <a:blip r:embed="rId3">
            <a:alphaModFix/>
          </a:blip>
          <a:srcRect b="0" l="0" r="0" t="0"/>
          <a:stretch/>
        </p:blipFill>
        <p:spPr>
          <a:xfrm>
            <a:off x="914399" y="895265"/>
            <a:ext cx="7028035" cy="39532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